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3" r:id="rId3"/>
    <p:sldId id="275" r:id="rId4"/>
    <p:sldId id="294" r:id="rId5"/>
    <p:sldId id="307" r:id="rId6"/>
    <p:sldId id="289" r:id="rId7"/>
    <p:sldId id="295" r:id="rId8"/>
    <p:sldId id="296" r:id="rId9"/>
    <p:sldId id="297" r:id="rId10"/>
    <p:sldId id="298" r:id="rId11"/>
    <p:sldId id="300" r:id="rId12"/>
    <p:sldId id="299" r:id="rId13"/>
    <p:sldId id="302" r:id="rId14"/>
    <p:sldId id="303" r:id="rId15"/>
    <p:sldId id="304" r:id="rId16"/>
    <p:sldId id="28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128" d="100"/>
          <a:sy n="128" d="100"/>
        </p:scale>
        <p:origin x="51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10/31/23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10/31/23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10/31/23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10/31/23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10/31/23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10/31/23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10/31/23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10/31/23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twitter.com/i/status/140561743775266408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2000"/>
                <a:hueMod val="108000"/>
                <a:satMod val="164000"/>
                <a:lumMod val="69000"/>
              </a:schemeClr>
              <a:schemeClr val="bg2">
                <a:tint val="96000"/>
                <a:hueMod val="90000"/>
                <a:satMod val="130000"/>
                <a:lumMod val="134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DE371-3B9C-4C70-97F6-2EDC041F968E}"/>
              </a:ext>
            </a:extLst>
          </p:cNvPr>
          <p:cNvSpPr>
            <a:spLocks noGrp="1"/>
          </p:cNvSpPr>
          <p:nvPr>
            <p:ph type="ctrTitle"/>
          </p:nvPr>
        </p:nvSpPr>
        <p:spPr>
          <a:xfrm>
            <a:off x="8191925" y="1325880"/>
            <a:ext cx="3352375" cy="3066507"/>
          </a:xfrm>
        </p:spPr>
        <p:txBody>
          <a:bodyPr>
            <a:normAutofit/>
          </a:bodyPr>
          <a:lstStyle/>
          <a:p>
            <a:r>
              <a:rPr lang="en-US" sz="4000" dirty="0"/>
              <a:t>Requesting Public Records</a:t>
            </a:r>
          </a:p>
        </p:txBody>
      </p:sp>
      <p:sp>
        <p:nvSpPr>
          <p:cNvPr id="3" name="Subtitle 2">
            <a:extLst>
              <a:ext uri="{FF2B5EF4-FFF2-40B4-BE49-F238E27FC236}">
                <a16:creationId xmlns:a16="http://schemas.microsoft.com/office/drawing/2014/main" id="{A0E7F1E5-F2AA-48B2-BA6B-FF030718E127}"/>
              </a:ext>
            </a:extLst>
          </p:cNvPr>
          <p:cNvSpPr>
            <a:spLocks noGrp="1"/>
          </p:cNvSpPr>
          <p:nvPr>
            <p:ph type="subTitle" idx="1"/>
          </p:nvPr>
        </p:nvSpPr>
        <p:spPr>
          <a:xfrm>
            <a:off x="8191925" y="4588329"/>
            <a:ext cx="3352375" cy="1621508"/>
          </a:xfrm>
        </p:spPr>
        <p:txBody>
          <a:bodyPr>
            <a:normAutofit/>
          </a:bodyPr>
          <a:lstStyle/>
          <a:p>
            <a:r>
              <a:rPr lang="en-US" sz="2800" b="1" dirty="0"/>
              <a:t>Investigations AND Research  </a:t>
            </a:r>
          </a:p>
        </p:txBody>
      </p:sp>
      <p:sp>
        <p:nvSpPr>
          <p:cNvPr id="9" name="Rectangle 8">
            <a:extLst>
              <a:ext uri="{FF2B5EF4-FFF2-40B4-BE49-F238E27FC236}">
                <a16:creationId xmlns:a16="http://schemas.microsoft.com/office/drawing/2014/main" id="{4C1E981B-F06E-48B4-9275-F4B261AFCA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157124"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36">
            <a:extLst>
              <a:ext uri="{FF2B5EF4-FFF2-40B4-BE49-F238E27FC236}">
                <a16:creationId xmlns:a16="http://schemas.microsoft.com/office/drawing/2014/main" id="{312E2C24-0CD2-4071-8CE2-B059993A99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463681"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13" name="Freeform 5">
            <a:extLst>
              <a:ext uri="{FF2B5EF4-FFF2-40B4-BE49-F238E27FC236}">
                <a16:creationId xmlns:a16="http://schemas.microsoft.com/office/drawing/2014/main" id="{24F1DC13-C830-4B86-A9C6-927F5C55DB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3708596" y="2756642"/>
            <a:ext cx="6858000" cy="1344715"/>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rgbClr val="FFFFFF"/>
          </a:solidFill>
          <a:ln>
            <a:noFill/>
          </a:ln>
        </p:spPr>
        <p:txBody>
          <a:bodyPr/>
          <a:lstStyle/>
          <a:p>
            <a:endParaRPr lang="en-US"/>
          </a:p>
        </p:txBody>
      </p:sp>
      <p:pic>
        <p:nvPicPr>
          <p:cNvPr id="4" name="Picture 3">
            <a:extLst>
              <a:ext uri="{FF2B5EF4-FFF2-40B4-BE49-F238E27FC236}">
                <a16:creationId xmlns:a16="http://schemas.microsoft.com/office/drawing/2014/main" id="{9EDE1138-900D-4722-800A-A31FAE02087F}"/>
              </a:ext>
            </a:extLst>
          </p:cNvPr>
          <p:cNvPicPr>
            <a:picLocks noChangeAspect="1"/>
          </p:cNvPicPr>
          <p:nvPr/>
        </p:nvPicPr>
        <p:blipFill>
          <a:blip r:embed="rId3"/>
          <a:stretch>
            <a:fillRect/>
          </a:stretch>
        </p:blipFill>
        <p:spPr>
          <a:xfrm>
            <a:off x="643854" y="1971616"/>
            <a:ext cx="6270662" cy="2914302"/>
          </a:xfrm>
          <a:prstGeom prst="rect">
            <a:avLst/>
          </a:prstGeom>
          <a:effectLst/>
        </p:spPr>
      </p:pic>
    </p:spTree>
    <p:extLst>
      <p:ext uri="{BB962C8B-B14F-4D97-AF65-F5344CB8AC3E}">
        <p14:creationId xmlns:p14="http://schemas.microsoft.com/office/powerpoint/2010/main" val="4103094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943D5-F5F7-4815-8114-3B304EB6B3F9}"/>
              </a:ext>
            </a:extLst>
          </p:cNvPr>
          <p:cNvSpPr>
            <a:spLocks noGrp="1"/>
          </p:cNvSpPr>
          <p:nvPr>
            <p:ph type="title"/>
          </p:nvPr>
        </p:nvSpPr>
        <p:spPr>
          <a:xfrm>
            <a:off x="646111" y="452718"/>
            <a:ext cx="9404723" cy="1014132"/>
          </a:xfrm>
        </p:spPr>
        <p:txBody>
          <a:bodyPr/>
          <a:lstStyle/>
          <a:p>
            <a:r>
              <a:rPr lang="en-US" dirty="0">
                <a:solidFill>
                  <a:schemeClr val="accent1"/>
                </a:solidFill>
              </a:rPr>
              <a:t>SCOPE (CONT’D)</a:t>
            </a:r>
          </a:p>
        </p:txBody>
      </p:sp>
      <p:sp>
        <p:nvSpPr>
          <p:cNvPr id="3" name="Content Placeholder 2">
            <a:extLst>
              <a:ext uri="{FF2B5EF4-FFF2-40B4-BE49-F238E27FC236}">
                <a16:creationId xmlns:a16="http://schemas.microsoft.com/office/drawing/2014/main" id="{3DC48CD6-E07D-41B8-8435-FD07C3AB6ABB}"/>
              </a:ext>
            </a:extLst>
          </p:cNvPr>
          <p:cNvSpPr>
            <a:spLocks noGrp="1"/>
          </p:cNvSpPr>
          <p:nvPr>
            <p:ph idx="1"/>
          </p:nvPr>
        </p:nvSpPr>
        <p:spPr>
          <a:xfrm>
            <a:off x="1103312" y="1466850"/>
            <a:ext cx="8946541" cy="4781550"/>
          </a:xfrm>
        </p:spPr>
        <p:txBody>
          <a:bodyPr>
            <a:normAutofit/>
          </a:bodyPr>
          <a:lstStyle/>
          <a:p>
            <a:pPr>
              <a:buClr>
                <a:schemeClr val="tx1"/>
              </a:buClr>
              <a:buFont typeface="Arial" panose="020B0604020202020204" pitchFamily="34" charset="0"/>
              <a:buChar char="•"/>
            </a:pPr>
            <a:r>
              <a:rPr lang="en-US" sz="2800" dirty="0"/>
              <a:t>WHAT RECORDS MIGHT BE OF INTEREST?</a:t>
            </a:r>
          </a:p>
          <a:p>
            <a:pPr lvl="1">
              <a:buClr>
                <a:schemeClr val="tx1"/>
              </a:buClr>
              <a:buFont typeface="Arial" panose="020B0604020202020204" pitchFamily="34" charset="0"/>
              <a:buChar char="•"/>
            </a:pPr>
            <a:r>
              <a:rPr lang="en-US" sz="2600" dirty="0"/>
              <a:t>Course syllabi/outlines</a:t>
            </a:r>
          </a:p>
          <a:p>
            <a:pPr lvl="1">
              <a:buClr>
                <a:schemeClr val="tx1"/>
              </a:buClr>
              <a:buFont typeface="Arial" panose="020B0604020202020204" pitchFamily="34" charset="0"/>
              <a:buChar char="•"/>
            </a:pPr>
            <a:r>
              <a:rPr lang="en-US" sz="2600" dirty="0"/>
              <a:t>Teacher hand-outs</a:t>
            </a:r>
          </a:p>
          <a:p>
            <a:pPr lvl="1">
              <a:buClr>
                <a:schemeClr val="tx1"/>
              </a:buClr>
              <a:buFont typeface="Arial" panose="020B0604020202020204" pitchFamily="34" charset="0"/>
              <a:buChar char="•"/>
            </a:pPr>
            <a:r>
              <a:rPr lang="en-US" sz="2600" dirty="0"/>
              <a:t>Audio/visual presentations (PowerPoints)</a:t>
            </a:r>
          </a:p>
          <a:p>
            <a:pPr lvl="1">
              <a:buClr>
                <a:schemeClr val="tx1"/>
              </a:buClr>
              <a:buFont typeface="Arial" panose="020B0604020202020204" pitchFamily="34" charset="0"/>
              <a:buChar char="•"/>
            </a:pPr>
            <a:r>
              <a:rPr lang="en-US" sz="2600" dirty="0"/>
              <a:t>Teachers’ notes/lesson plans</a:t>
            </a:r>
          </a:p>
          <a:p>
            <a:pPr lvl="1">
              <a:buClr>
                <a:schemeClr val="tx1"/>
              </a:buClr>
              <a:buFont typeface="Arial" panose="020B0604020202020204" pitchFamily="34" charset="0"/>
              <a:buChar char="•"/>
            </a:pPr>
            <a:r>
              <a:rPr lang="en-US" sz="2600" dirty="0"/>
              <a:t>Lists of assigned texts</a:t>
            </a:r>
          </a:p>
          <a:p>
            <a:pPr lvl="1">
              <a:buClr>
                <a:schemeClr val="tx1"/>
              </a:buClr>
              <a:buFont typeface="Arial" panose="020B0604020202020204" pitchFamily="34" charset="0"/>
              <a:buChar char="•"/>
            </a:pPr>
            <a:r>
              <a:rPr lang="en-US" sz="2600" dirty="0"/>
              <a:t>Teachers’/Principals’ emails (availability may vary from state to state) (see later slide)</a:t>
            </a:r>
          </a:p>
        </p:txBody>
      </p:sp>
    </p:spTree>
    <p:extLst>
      <p:ext uri="{BB962C8B-B14F-4D97-AF65-F5344CB8AC3E}">
        <p14:creationId xmlns:p14="http://schemas.microsoft.com/office/powerpoint/2010/main" val="256099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943D5-F5F7-4815-8114-3B304EB6B3F9}"/>
              </a:ext>
            </a:extLst>
          </p:cNvPr>
          <p:cNvSpPr>
            <a:spLocks noGrp="1"/>
          </p:cNvSpPr>
          <p:nvPr>
            <p:ph type="title"/>
          </p:nvPr>
        </p:nvSpPr>
        <p:spPr>
          <a:xfrm>
            <a:off x="646111" y="452718"/>
            <a:ext cx="9404723" cy="1014132"/>
          </a:xfrm>
        </p:spPr>
        <p:txBody>
          <a:bodyPr/>
          <a:lstStyle/>
          <a:p>
            <a:r>
              <a:rPr lang="en-US" dirty="0">
                <a:solidFill>
                  <a:schemeClr val="accent1"/>
                </a:solidFill>
              </a:rPr>
              <a:t>SCOPE (CONT’D)</a:t>
            </a:r>
          </a:p>
        </p:txBody>
      </p:sp>
      <p:sp>
        <p:nvSpPr>
          <p:cNvPr id="3" name="Content Placeholder 2">
            <a:extLst>
              <a:ext uri="{FF2B5EF4-FFF2-40B4-BE49-F238E27FC236}">
                <a16:creationId xmlns:a16="http://schemas.microsoft.com/office/drawing/2014/main" id="{3DC48CD6-E07D-41B8-8435-FD07C3AB6ABB}"/>
              </a:ext>
            </a:extLst>
          </p:cNvPr>
          <p:cNvSpPr>
            <a:spLocks noGrp="1"/>
          </p:cNvSpPr>
          <p:nvPr>
            <p:ph idx="1"/>
          </p:nvPr>
        </p:nvSpPr>
        <p:spPr>
          <a:xfrm>
            <a:off x="1103312" y="1466850"/>
            <a:ext cx="8946541" cy="4781550"/>
          </a:xfrm>
        </p:spPr>
        <p:txBody>
          <a:bodyPr>
            <a:normAutofit lnSpcReduction="10000"/>
          </a:bodyPr>
          <a:lstStyle/>
          <a:p>
            <a:pPr>
              <a:buClr>
                <a:schemeClr val="tx1"/>
              </a:buClr>
              <a:buFont typeface="Arial" panose="020B0604020202020204" pitchFamily="34" charset="0"/>
              <a:buChar char="•"/>
            </a:pPr>
            <a:r>
              <a:rPr lang="en-US" sz="2800" dirty="0"/>
              <a:t>WHAT RECORDS MIGHT BE OF INTEREST? (cont’d)</a:t>
            </a:r>
          </a:p>
          <a:p>
            <a:pPr lvl="1">
              <a:buClr>
                <a:schemeClr val="tx1"/>
              </a:buClr>
              <a:buFont typeface="Arial" panose="020B0604020202020204" pitchFamily="34" charset="0"/>
              <a:buChar char="•"/>
            </a:pPr>
            <a:r>
              <a:rPr lang="en-US" sz="2600" dirty="0"/>
              <a:t>Budget records for Diversity, Equity, Inclusion offices/programs</a:t>
            </a:r>
          </a:p>
          <a:p>
            <a:pPr lvl="1">
              <a:buClr>
                <a:schemeClr val="tx1"/>
              </a:buClr>
              <a:buFont typeface="Arial" panose="020B0604020202020204" pitchFamily="34" charset="0"/>
              <a:buChar char="•"/>
            </a:pPr>
            <a:r>
              <a:rPr lang="en-US" sz="2600" dirty="0"/>
              <a:t>Policy documents for the creation/establishment of Diversity, Equity, Inclusion offices/programs</a:t>
            </a:r>
          </a:p>
          <a:p>
            <a:pPr lvl="1">
              <a:buClr>
                <a:schemeClr val="tx1"/>
              </a:buClr>
              <a:buFont typeface="Arial" panose="020B0604020202020204" pitchFamily="34" charset="0"/>
              <a:buChar char="•"/>
            </a:pPr>
            <a:r>
              <a:rPr lang="en-US" sz="2600" dirty="0"/>
              <a:t>Contracts, agreements, purchase orders, invoices and financial disbursement records for third party contractors providing services related to diversity training, Critical Race Theory, racial equity</a:t>
            </a:r>
          </a:p>
          <a:p>
            <a:pPr lvl="1">
              <a:buClr>
                <a:schemeClr val="tx1"/>
              </a:buClr>
              <a:buFont typeface="Arial" panose="020B0604020202020204" pitchFamily="34" charset="0"/>
              <a:buChar char="•"/>
            </a:pPr>
            <a:r>
              <a:rPr lang="en-US" sz="2600" dirty="0"/>
              <a:t>Faculty and staff training materials related to diversity, equity and/or inclusivity training</a:t>
            </a:r>
          </a:p>
        </p:txBody>
      </p:sp>
    </p:spTree>
    <p:extLst>
      <p:ext uri="{BB962C8B-B14F-4D97-AF65-F5344CB8AC3E}">
        <p14:creationId xmlns:p14="http://schemas.microsoft.com/office/powerpoint/2010/main" val="2935474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943D5-F5F7-4815-8114-3B304EB6B3F9}"/>
              </a:ext>
            </a:extLst>
          </p:cNvPr>
          <p:cNvSpPr>
            <a:spLocks noGrp="1"/>
          </p:cNvSpPr>
          <p:nvPr>
            <p:ph type="title"/>
          </p:nvPr>
        </p:nvSpPr>
        <p:spPr>
          <a:xfrm>
            <a:off x="646111" y="452718"/>
            <a:ext cx="9404723" cy="1014132"/>
          </a:xfrm>
        </p:spPr>
        <p:txBody>
          <a:bodyPr/>
          <a:lstStyle/>
          <a:p>
            <a:r>
              <a:rPr lang="en-US" dirty="0">
                <a:solidFill>
                  <a:schemeClr val="accent1"/>
                </a:solidFill>
              </a:rPr>
              <a:t>SCOPE (CONT’D)</a:t>
            </a:r>
          </a:p>
        </p:txBody>
      </p:sp>
      <p:sp>
        <p:nvSpPr>
          <p:cNvPr id="3" name="Content Placeholder 2">
            <a:extLst>
              <a:ext uri="{FF2B5EF4-FFF2-40B4-BE49-F238E27FC236}">
                <a16:creationId xmlns:a16="http://schemas.microsoft.com/office/drawing/2014/main" id="{3DC48CD6-E07D-41B8-8435-FD07C3AB6ABB}"/>
              </a:ext>
            </a:extLst>
          </p:cNvPr>
          <p:cNvSpPr>
            <a:spLocks noGrp="1"/>
          </p:cNvSpPr>
          <p:nvPr>
            <p:ph idx="1"/>
          </p:nvPr>
        </p:nvSpPr>
        <p:spPr>
          <a:xfrm>
            <a:off x="1103312" y="1466850"/>
            <a:ext cx="8946541" cy="4781550"/>
          </a:xfrm>
        </p:spPr>
        <p:txBody>
          <a:bodyPr>
            <a:normAutofit/>
          </a:bodyPr>
          <a:lstStyle/>
          <a:p>
            <a:pPr>
              <a:buClr>
                <a:schemeClr val="tx1"/>
              </a:buClr>
              <a:buFont typeface="Arial" panose="020B0604020202020204" pitchFamily="34" charset="0"/>
              <a:buChar char="•"/>
            </a:pPr>
            <a:r>
              <a:rPr lang="en-US" sz="2800" dirty="0"/>
              <a:t>EMAILS CAN BE VERY TELLING</a:t>
            </a:r>
          </a:p>
          <a:p>
            <a:pPr lvl="1">
              <a:buClr>
                <a:schemeClr val="tx1"/>
              </a:buClr>
              <a:buFont typeface="Arial" panose="020B0604020202020204" pitchFamily="34" charset="0"/>
              <a:buChar char="•"/>
            </a:pPr>
            <a:r>
              <a:rPr lang="en-US" sz="2400" dirty="0"/>
              <a:t>Must be ‘business-related’</a:t>
            </a:r>
          </a:p>
          <a:p>
            <a:pPr lvl="1">
              <a:buClr>
                <a:schemeClr val="tx1"/>
              </a:buClr>
              <a:buFont typeface="Arial" panose="020B0604020202020204" pitchFamily="34" charset="0"/>
              <a:buChar char="•"/>
            </a:pPr>
            <a:r>
              <a:rPr lang="en-US" sz="2400" dirty="0"/>
              <a:t>Ask for emails sent to and from [John Doe/Jane Roe] referencing the subject you are interested in researching.</a:t>
            </a:r>
          </a:p>
          <a:p>
            <a:pPr lvl="1">
              <a:buClr>
                <a:schemeClr val="tx1"/>
              </a:buClr>
              <a:buFont typeface="Arial" panose="020B0604020202020204" pitchFamily="34" charset="0"/>
              <a:buChar char="•"/>
            </a:pPr>
            <a:r>
              <a:rPr lang="en-US" sz="2400" dirty="0"/>
              <a:t>Be reasonable on time duration (several weeks, several months, probably should  not exceed two years – </a:t>
            </a:r>
            <a:r>
              <a:rPr lang="en-US" sz="2400" dirty="0" err="1"/>
              <a:t>eg</a:t>
            </a:r>
            <a:r>
              <a:rPr lang="en-US" sz="2400" dirty="0"/>
              <a:t>, April 1, 2021 to August 31, 2021)</a:t>
            </a:r>
          </a:p>
        </p:txBody>
      </p:sp>
    </p:spTree>
    <p:extLst>
      <p:ext uri="{BB962C8B-B14F-4D97-AF65-F5344CB8AC3E}">
        <p14:creationId xmlns:p14="http://schemas.microsoft.com/office/powerpoint/2010/main" val="1895738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943D5-F5F7-4815-8114-3B304EB6B3F9}"/>
              </a:ext>
            </a:extLst>
          </p:cNvPr>
          <p:cNvSpPr>
            <a:spLocks noGrp="1"/>
          </p:cNvSpPr>
          <p:nvPr>
            <p:ph type="title"/>
          </p:nvPr>
        </p:nvSpPr>
        <p:spPr>
          <a:xfrm>
            <a:off x="646111" y="452718"/>
            <a:ext cx="9404723" cy="1014132"/>
          </a:xfrm>
        </p:spPr>
        <p:txBody>
          <a:bodyPr/>
          <a:lstStyle/>
          <a:p>
            <a:r>
              <a:rPr lang="en-US" dirty="0">
                <a:solidFill>
                  <a:schemeClr val="accent1"/>
                </a:solidFill>
              </a:rPr>
              <a:t>AFTER YOU SUBMIT YOUR REQUEST</a:t>
            </a:r>
          </a:p>
        </p:txBody>
      </p:sp>
      <p:sp>
        <p:nvSpPr>
          <p:cNvPr id="3" name="Content Placeholder 2">
            <a:extLst>
              <a:ext uri="{FF2B5EF4-FFF2-40B4-BE49-F238E27FC236}">
                <a16:creationId xmlns:a16="http://schemas.microsoft.com/office/drawing/2014/main" id="{3DC48CD6-E07D-41B8-8435-FD07C3AB6ABB}"/>
              </a:ext>
            </a:extLst>
          </p:cNvPr>
          <p:cNvSpPr>
            <a:spLocks noGrp="1"/>
          </p:cNvSpPr>
          <p:nvPr>
            <p:ph idx="1"/>
          </p:nvPr>
        </p:nvSpPr>
        <p:spPr>
          <a:xfrm>
            <a:off x="1103312" y="1466850"/>
            <a:ext cx="8946541" cy="4781550"/>
          </a:xfrm>
        </p:spPr>
        <p:txBody>
          <a:bodyPr>
            <a:normAutofit/>
          </a:bodyPr>
          <a:lstStyle/>
          <a:p>
            <a:pPr>
              <a:buClr>
                <a:schemeClr val="tx1"/>
              </a:buClr>
              <a:buFont typeface="Arial" panose="020B0604020202020204" pitchFamily="34" charset="0"/>
              <a:buChar char="•"/>
            </a:pPr>
            <a:r>
              <a:rPr lang="en-US" sz="2800" dirty="0"/>
              <a:t>AGENCIES USUALLY HAVE STATUTORY DEADLINES TO MEET IN RESPONDING</a:t>
            </a:r>
          </a:p>
          <a:p>
            <a:pPr lvl="1">
              <a:buClr>
                <a:schemeClr val="tx1"/>
              </a:buClr>
              <a:buFont typeface="Arial" panose="020B0604020202020204" pitchFamily="34" charset="0"/>
              <a:buChar char="•"/>
            </a:pPr>
            <a:r>
              <a:rPr lang="en-US" sz="2600" dirty="0"/>
              <a:t>Varies by state (5 days, 10 days, 30 days, a few have no set deadline)</a:t>
            </a:r>
          </a:p>
          <a:p>
            <a:pPr lvl="1">
              <a:buClr>
                <a:schemeClr val="tx1"/>
              </a:buClr>
              <a:buFont typeface="Arial" panose="020B0604020202020204" pitchFamily="34" charset="0"/>
              <a:buChar char="•"/>
            </a:pPr>
            <a:r>
              <a:rPr lang="en-US" sz="2600" dirty="0"/>
              <a:t>Time extensions often sought</a:t>
            </a:r>
          </a:p>
          <a:p>
            <a:pPr lvl="1">
              <a:buClr>
                <a:schemeClr val="tx1"/>
              </a:buClr>
              <a:buFont typeface="Arial" panose="020B0604020202020204" pitchFamily="34" charset="0"/>
              <a:buChar char="•"/>
            </a:pPr>
            <a:r>
              <a:rPr lang="en-US" sz="2600" dirty="0"/>
              <a:t>Determinations – records are provided, no records exist, records exist but denied</a:t>
            </a:r>
          </a:p>
          <a:p>
            <a:pPr lvl="1">
              <a:buFont typeface="Arial" panose="020B0604020202020204" pitchFamily="34" charset="0"/>
              <a:buChar char="•"/>
            </a:pPr>
            <a:endParaRPr lang="en-US" sz="2600" dirty="0"/>
          </a:p>
        </p:txBody>
      </p:sp>
    </p:spTree>
    <p:extLst>
      <p:ext uri="{BB962C8B-B14F-4D97-AF65-F5344CB8AC3E}">
        <p14:creationId xmlns:p14="http://schemas.microsoft.com/office/powerpoint/2010/main" val="583395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943D5-F5F7-4815-8114-3B304EB6B3F9}"/>
              </a:ext>
            </a:extLst>
          </p:cNvPr>
          <p:cNvSpPr>
            <a:spLocks noGrp="1"/>
          </p:cNvSpPr>
          <p:nvPr>
            <p:ph type="title"/>
          </p:nvPr>
        </p:nvSpPr>
        <p:spPr>
          <a:xfrm>
            <a:off x="541336" y="376518"/>
            <a:ext cx="9404723" cy="1014132"/>
          </a:xfrm>
        </p:spPr>
        <p:txBody>
          <a:bodyPr/>
          <a:lstStyle/>
          <a:p>
            <a:r>
              <a:rPr lang="en-US" dirty="0">
                <a:solidFill>
                  <a:schemeClr val="accent1"/>
                </a:solidFill>
              </a:rPr>
              <a:t>AFTER YOU SUBMIT YOUR REQUEST (CONT’D)</a:t>
            </a:r>
          </a:p>
        </p:txBody>
      </p:sp>
      <p:sp>
        <p:nvSpPr>
          <p:cNvPr id="3" name="Content Placeholder 2">
            <a:extLst>
              <a:ext uri="{FF2B5EF4-FFF2-40B4-BE49-F238E27FC236}">
                <a16:creationId xmlns:a16="http://schemas.microsoft.com/office/drawing/2014/main" id="{3DC48CD6-E07D-41B8-8435-FD07C3AB6ABB}"/>
              </a:ext>
            </a:extLst>
          </p:cNvPr>
          <p:cNvSpPr>
            <a:spLocks noGrp="1"/>
          </p:cNvSpPr>
          <p:nvPr>
            <p:ph idx="1"/>
          </p:nvPr>
        </p:nvSpPr>
        <p:spPr>
          <a:xfrm>
            <a:off x="1103312" y="2124075"/>
            <a:ext cx="8946541" cy="4124325"/>
          </a:xfrm>
        </p:spPr>
        <p:txBody>
          <a:bodyPr>
            <a:normAutofit/>
          </a:bodyPr>
          <a:lstStyle/>
          <a:p>
            <a:pPr>
              <a:buClr>
                <a:schemeClr val="tx1"/>
              </a:buClr>
              <a:buFont typeface="Arial" panose="020B0604020202020204" pitchFamily="34" charset="0"/>
              <a:buChar char="•"/>
            </a:pPr>
            <a:r>
              <a:rPr lang="en-US" sz="2800" dirty="0"/>
              <a:t>YOU GET YOUR RECORDS (YAY! maybe) </a:t>
            </a:r>
          </a:p>
          <a:p>
            <a:pPr lvl="1">
              <a:buClr>
                <a:schemeClr val="tx1"/>
              </a:buClr>
              <a:buFont typeface="Arial" panose="020B0604020202020204" pitchFamily="34" charset="0"/>
              <a:buChar char="•"/>
            </a:pPr>
            <a:r>
              <a:rPr lang="en-US" sz="2400" dirty="0"/>
              <a:t>Records arrive, but are heavily redacted</a:t>
            </a:r>
          </a:p>
          <a:p>
            <a:pPr lvl="1">
              <a:buClr>
                <a:schemeClr val="tx1"/>
              </a:buClr>
              <a:buFont typeface="Arial" panose="020B0604020202020204" pitchFamily="34" charset="0"/>
              <a:buChar char="•"/>
            </a:pPr>
            <a:r>
              <a:rPr lang="en-US" sz="2400" dirty="0"/>
              <a:t>Both federal and state public records laws generally have various categories of exempted material</a:t>
            </a:r>
          </a:p>
          <a:p>
            <a:pPr lvl="2">
              <a:buClr>
                <a:schemeClr val="tx1"/>
              </a:buClr>
              <a:buFont typeface="Arial" panose="020B0604020202020204" pitchFamily="34" charset="0"/>
              <a:buChar char="•"/>
            </a:pPr>
            <a:r>
              <a:rPr lang="en-US" sz="2200" dirty="0"/>
              <a:t>Personal privacy</a:t>
            </a:r>
          </a:p>
          <a:p>
            <a:pPr lvl="2">
              <a:buClr>
                <a:schemeClr val="tx1"/>
              </a:buClr>
              <a:buFont typeface="Arial" panose="020B0604020202020204" pitchFamily="34" charset="0"/>
              <a:buChar char="•"/>
            </a:pPr>
            <a:r>
              <a:rPr lang="en-US" sz="2200" dirty="0"/>
              <a:t>Law enforcement proceedings</a:t>
            </a:r>
          </a:p>
          <a:p>
            <a:pPr lvl="2">
              <a:buClr>
                <a:schemeClr val="tx1"/>
              </a:buClr>
              <a:buFont typeface="Arial" panose="020B0604020202020204" pitchFamily="34" charset="0"/>
              <a:buChar char="•"/>
            </a:pPr>
            <a:r>
              <a:rPr lang="en-US" sz="2200" dirty="0"/>
              <a:t>Deliberative process</a:t>
            </a:r>
          </a:p>
          <a:p>
            <a:pPr lvl="2">
              <a:buClr>
                <a:schemeClr val="tx1"/>
              </a:buClr>
              <a:buFont typeface="Arial" panose="020B0604020202020204" pitchFamily="34" charset="0"/>
              <a:buChar char="•"/>
            </a:pPr>
            <a:r>
              <a:rPr lang="en-US" sz="2200" dirty="0"/>
              <a:t>Proprietary/commercial information (like vendor rates)</a:t>
            </a:r>
          </a:p>
          <a:p>
            <a:pPr lvl="1">
              <a:buFont typeface="Arial" panose="020B0604020202020204" pitchFamily="34" charset="0"/>
              <a:buChar char="•"/>
            </a:pPr>
            <a:endParaRPr lang="en-US" sz="2400" dirty="0"/>
          </a:p>
        </p:txBody>
      </p:sp>
    </p:spTree>
    <p:extLst>
      <p:ext uri="{BB962C8B-B14F-4D97-AF65-F5344CB8AC3E}">
        <p14:creationId xmlns:p14="http://schemas.microsoft.com/office/powerpoint/2010/main" val="35770850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943D5-F5F7-4815-8114-3B304EB6B3F9}"/>
              </a:ext>
            </a:extLst>
          </p:cNvPr>
          <p:cNvSpPr>
            <a:spLocks noGrp="1"/>
          </p:cNvSpPr>
          <p:nvPr>
            <p:ph type="title"/>
          </p:nvPr>
        </p:nvSpPr>
        <p:spPr>
          <a:xfrm>
            <a:off x="646111" y="452718"/>
            <a:ext cx="9404723" cy="1014132"/>
          </a:xfrm>
        </p:spPr>
        <p:txBody>
          <a:bodyPr/>
          <a:lstStyle/>
          <a:p>
            <a:r>
              <a:rPr lang="en-US" dirty="0">
                <a:solidFill>
                  <a:schemeClr val="accent1"/>
                </a:solidFill>
              </a:rPr>
              <a:t>AFTER YOU SUBMIT YOUR REQUEST (CONT’D)</a:t>
            </a:r>
          </a:p>
        </p:txBody>
      </p:sp>
      <p:sp>
        <p:nvSpPr>
          <p:cNvPr id="3" name="Content Placeholder 2">
            <a:extLst>
              <a:ext uri="{FF2B5EF4-FFF2-40B4-BE49-F238E27FC236}">
                <a16:creationId xmlns:a16="http://schemas.microsoft.com/office/drawing/2014/main" id="{3DC48CD6-E07D-41B8-8435-FD07C3AB6ABB}"/>
              </a:ext>
            </a:extLst>
          </p:cNvPr>
          <p:cNvSpPr>
            <a:spLocks noGrp="1"/>
          </p:cNvSpPr>
          <p:nvPr>
            <p:ph idx="1"/>
          </p:nvPr>
        </p:nvSpPr>
        <p:spPr>
          <a:xfrm>
            <a:off x="1103312" y="2124075"/>
            <a:ext cx="8946541" cy="4124325"/>
          </a:xfrm>
        </p:spPr>
        <p:txBody>
          <a:bodyPr>
            <a:normAutofit/>
          </a:bodyPr>
          <a:lstStyle/>
          <a:p>
            <a:pPr marL="0" indent="0">
              <a:buNone/>
            </a:pPr>
            <a:r>
              <a:rPr lang="en-US" sz="2800" dirty="0"/>
              <a:t>ADMINISTRATIVE APPEALS</a:t>
            </a:r>
          </a:p>
          <a:p>
            <a:pPr lvl="1">
              <a:buClr>
                <a:schemeClr val="tx1"/>
              </a:buClr>
              <a:buFont typeface="Arial" panose="020B0604020202020204" pitchFamily="34" charset="0"/>
              <a:buChar char="•"/>
            </a:pPr>
            <a:r>
              <a:rPr lang="en-US" sz="2000" dirty="0"/>
              <a:t>If you get no records, you can appeal</a:t>
            </a:r>
          </a:p>
          <a:p>
            <a:pPr lvl="1">
              <a:buClr>
                <a:schemeClr val="tx1"/>
              </a:buClr>
              <a:buFont typeface="Arial" panose="020B0604020202020204" pitchFamily="34" charset="0"/>
              <a:buChar char="•"/>
            </a:pPr>
            <a:r>
              <a:rPr lang="en-US" sz="2000" dirty="0"/>
              <a:t>If you get partial records, you can appeal the redactions</a:t>
            </a:r>
          </a:p>
          <a:p>
            <a:pPr lvl="1">
              <a:buClr>
                <a:schemeClr val="tx1"/>
              </a:buClr>
              <a:buFont typeface="Arial" panose="020B0604020202020204" pitchFamily="34" charset="0"/>
              <a:buChar char="•"/>
            </a:pPr>
            <a:r>
              <a:rPr lang="en-US" sz="2000" dirty="0"/>
              <a:t>You generally have a limited period of time after a determination is made to appeal – varies by jurisdiction</a:t>
            </a:r>
          </a:p>
          <a:p>
            <a:pPr lvl="1">
              <a:buClr>
                <a:schemeClr val="tx1"/>
              </a:buClr>
              <a:buFont typeface="Arial" panose="020B0604020202020204" pitchFamily="34" charset="0"/>
              <a:buChar char="•"/>
            </a:pPr>
            <a:r>
              <a:rPr lang="en-US" sz="2000" dirty="0"/>
              <a:t>The agency/school/</a:t>
            </a:r>
            <a:r>
              <a:rPr lang="en-US" sz="2000" dirty="0" err="1"/>
              <a:t>etc</a:t>
            </a:r>
            <a:r>
              <a:rPr lang="en-US" sz="2000" dirty="0"/>
              <a:t> generally has a statutory deadline to respond to an appeal</a:t>
            </a:r>
          </a:p>
          <a:p>
            <a:pPr lvl="1">
              <a:buClr>
                <a:schemeClr val="tx1"/>
              </a:buClr>
              <a:buFont typeface="Arial" panose="020B0604020202020204" pitchFamily="34" charset="0"/>
              <a:buChar char="•"/>
            </a:pPr>
            <a:r>
              <a:rPr lang="en-US" sz="2000" dirty="0"/>
              <a:t>Administrative appeals are usually necessary to exhaust before you can file a lawsuit. You have to let the system play out.</a:t>
            </a:r>
          </a:p>
          <a:p>
            <a:pPr lvl="1">
              <a:buFont typeface="Arial" panose="020B0604020202020204" pitchFamily="34" charset="0"/>
              <a:buChar char="•"/>
            </a:pPr>
            <a:endParaRPr lang="en-US" sz="2000" dirty="0"/>
          </a:p>
          <a:p>
            <a:pPr lvl="1">
              <a:buFont typeface="Arial" panose="020B0604020202020204" pitchFamily="34" charset="0"/>
              <a:buChar char="•"/>
            </a:pPr>
            <a:endParaRPr lang="en-US" sz="2000" dirty="0"/>
          </a:p>
          <a:p>
            <a:pPr lvl="1">
              <a:buFont typeface="Arial" panose="020B0604020202020204" pitchFamily="34" charset="0"/>
              <a:buChar char="•"/>
            </a:pPr>
            <a:endParaRPr lang="en-US" sz="2400" dirty="0"/>
          </a:p>
        </p:txBody>
      </p:sp>
    </p:spTree>
    <p:extLst>
      <p:ext uri="{BB962C8B-B14F-4D97-AF65-F5344CB8AC3E}">
        <p14:creationId xmlns:p14="http://schemas.microsoft.com/office/powerpoint/2010/main" val="4237520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ADD34-FA98-44E6-BD77-A519D36A95FB}"/>
              </a:ext>
            </a:extLst>
          </p:cNvPr>
          <p:cNvSpPr>
            <a:spLocks noGrp="1"/>
          </p:cNvSpPr>
          <p:nvPr>
            <p:ph type="title"/>
          </p:nvPr>
        </p:nvSpPr>
        <p:spPr>
          <a:xfrm>
            <a:off x="646111" y="452718"/>
            <a:ext cx="9404723" cy="1057427"/>
          </a:xfrm>
        </p:spPr>
        <p:txBody>
          <a:bodyPr/>
          <a:lstStyle/>
          <a:p>
            <a:r>
              <a:rPr lang="en-US" sz="4400" dirty="0">
                <a:solidFill>
                  <a:schemeClr val="accent1"/>
                </a:solidFill>
              </a:rPr>
              <a:t>JW WORKING FOR THE PUBLIC</a:t>
            </a:r>
          </a:p>
        </p:txBody>
      </p:sp>
      <p:sp>
        <p:nvSpPr>
          <p:cNvPr id="3" name="Content Placeholder 2">
            <a:extLst>
              <a:ext uri="{FF2B5EF4-FFF2-40B4-BE49-F238E27FC236}">
                <a16:creationId xmlns:a16="http://schemas.microsoft.com/office/drawing/2014/main" id="{22E56066-4549-4BF2-A49B-8D9A0DCCFF1B}"/>
              </a:ext>
            </a:extLst>
          </p:cNvPr>
          <p:cNvSpPr>
            <a:spLocks noGrp="1"/>
          </p:cNvSpPr>
          <p:nvPr>
            <p:ph idx="1"/>
          </p:nvPr>
        </p:nvSpPr>
        <p:spPr>
          <a:xfrm>
            <a:off x="1062728" y="1510145"/>
            <a:ext cx="10270289" cy="4544291"/>
          </a:xfrm>
        </p:spPr>
        <p:txBody>
          <a:bodyPr>
            <a:noAutofit/>
          </a:bodyPr>
          <a:lstStyle/>
          <a:p>
            <a:pPr>
              <a:buClr>
                <a:schemeClr val="tx1"/>
              </a:buClr>
              <a:buSzPct val="100000"/>
              <a:buFont typeface="Arial" panose="020B0604020202020204" pitchFamily="34" charset="0"/>
              <a:buChar char="•"/>
            </a:pPr>
            <a:r>
              <a:rPr lang="en-US" sz="3200" dirty="0"/>
              <a:t>ASSISTANCE TO OTHER NONPROFITS </a:t>
            </a:r>
          </a:p>
          <a:p>
            <a:pPr>
              <a:buClr>
                <a:schemeClr val="tx1"/>
              </a:buClr>
              <a:buSzPct val="100000"/>
              <a:buFont typeface="Arial" panose="020B0604020202020204" pitchFamily="34" charset="0"/>
              <a:buChar char="•"/>
            </a:pPr>
            <a:r>
              <a:rPr lang="en-US" sz="3200" dirty="0"/>
              <a:t>ASSISTANCE TO INDIVIDUALS (LEGAL AND FOIA)</a:t>
            </a:r>
          </a:p>
          <a:p>
            <a:pPr>
              <a:buClr>
                <a:schemeClr val="tx1"/>
              </a:buClr>
              <a:buSzPct val="100000"/>
              <a:buFont typeface="Arial" panose="020B0604020202020204" pitchFamily="34" charset="0"/>
              <a:buChar char="•"/>
            </a:pPr>
            <a:r>
              <a:rPr lang="en-US" sz="3200" dirty="0"/>
              <a:t>ASSISTANCE TO CONGRESS AND STAFF </a:t>
            </a:r>
          </a:p>
          <a:p>
            <a:pPr>
              <a:buClr>
                <a:schemeClr val="tx1"/>
              </a:buClr>
              <a:buSzPct val="100000"/>
              <a:buFont typeface="Arial" panose="020B0604020202020204" pitchFamily="34" charset="0"/>
              <a:buChar char="•"/>
            </a:pPr>
            <a:r>
              <a:rPr lang="en-US" sz="3200" dirty="0"/>
              <a:t>ASSISTANCE TO FOREIGN OFFICIALS FIGHTING SOME OF THE SAME FIGHTS WE ARE</a:t>
            </a:r>
            <a:endParaRPr lang="en-US" sz="2400" dirty="0"/>
          </a:p>
          <a:p>
            <a:pPr>
              <a:buClr>
                <a:schemeClr val="tx1"/>
              </a:buClr>
              <a:buSzPct val="100000"/>
              <a:buFont typeface="Arial" panose="020B0604020202020204" pitchFamily="34" charset="0"/>
              <a:buChar char="•"/>
            </a:pPr>
            <a:endParaRPr lang="en-US" sz="2400" dirty="0"/>
          </a:p>
          <a:p>
            <a:pPr>
              <a:buClr>
                <a:schemeClr val="tx1"/>
              </a:buClr>
              <a:buSzPct val="100000"/>
              <a:buFont typeface="Arial" panose="020B0604020202020204" pitchFamily="34" charset="0"/>
              <a:buChar char="•"/>
            </a:pPr>
            <a:endParaRPr lang="en-US" sz="2400" dirty="0"/>
          </a:p>
          <a:p>
            <a:pPr>
              <a:buClr>
                <a:schemeClr val="tx1"/>
              </a:buClr>
              <a:buSzPct val="100000"/>
              <a:buFont typeface="Arial" panose="020B0604020202020204" pitchFamily="34" charset="0"/>
              <a:buChar char="•"/>
            </a:pPr>
            <a:endParaRPr lang="en-US" sz="2400" dirty="0"/>
          </a:p>
          <a:p>
            <a:pPr>
              <a:buClr>
                <a:schemeClr val="tx1"/>
              </a:buClr>
              <a:buSzPct val="100000"/>
              <a:buFont typeface="Arial" panose="020B0604020202020204" pitchFamily="34" charset="0"/>
              <a:buChar char="•"/>
            </a:pPr>
            <a:endParaRPr lang="en-US" sz="2400" dirty="0"/>
          </a:p>
          <a:p>
            <a:pPr>
              <a:buClr>
                <a:schemeClr val="tx1"/>
              </a:buClr>
              <a:buSzPct val="100000"/>
              <a:buFont typeface="Arial" panose="020B0604020202020204" pitchFamily="34" charset="0"/>
              <a:buChar char="•"/>
            </a:pPr>
            <a:endParaRPr lang="en-US" sz="2400" dirty="0"/>
          </a:p>
        </p:txBody>
      </p:sp>
    </p:spTree>
    <p:extLst>
      <p:ext uri="{BB962C8B-B14F-4D97-AF65-F5344CB8AC3E}">
        <p14:creationId xmlns:p14="http://schemas.microsoft.com/office/powerpoint/2010/main" val="2320024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2BDD7-6834-43D0-A053-C9517192F2BE}"/>
              </a:ext>
            </a:extLst>
          </p:cNvPr>
          <p:cNvSpPr>
            <a:spLocks noGrp="1"/>
          </p:cNvSpPr>
          <p:nvPr>
            <p:ph type="ctrTitle"/>
          </p:nvPr>
        </p:nvSpPr>
        <p:spPr>
          <a:xfrm>
            <a:off x="1154955" y="1447801"/>
            <a:ext cx="8825658" cy="2533650"/>
          </a:xfrm>
        </p:spPr>
        <p:txBody>
          <a:bodyPr/>
          <a:lstStyle/>
          <a:p>
            <a:pPr algn="ctr"/>
            <a:r>
              <a:rPr lang="en-US" dirty="0"/>
              <a:t>PUBLIC RECORDS</a:t>
            </a:r>
            <a:br>
              <a:rPr lang="en-US" dirty="0"/>
            </a:br>
            <a:r>
              <a:rPr lang="en-US" dirty="0"/>
              <a:t>REQUESTS - BASICS</a:t>
            </a:r>
          </a:p>
        </p:txBody>
      </p:sp>
      <p:sp>
        <p:nvSpPr>
          <p:cNvPr id="3" name="Subtitle 2">
            <a:extLst>
              <a:ext uri="{FF2B5EF4-FFF2-40B4-BE49-F238E27FC236}">
                <a16:creationId xmlns:a16="http://schemas.microsoft.com/office/drawing/2014/main" id="{DD90BCD3-14CF-41C2-B442-8AE712E682E4}"/>
              </a:ext>
            </a:extLst>
          </p:cNvPr>
          <p:cNvSpPr>
            <a:spLocks noGrp="1"/>
          </p:cNvSpPr>
          <p:nvPr>
            <p:ph type="subTitle" idx="1"/>
          </p:nvPr>
        </p:nvSpPr>
        <p:spPr/>
        <p:txBody>
          <a:bodyPr>
            <a:normAutofit fontScale="92500" lnSpcReduction="20000"/>
          </a:bodyPr>
          <a:lstStyle/>
          <a:p>
            <a:pPr algn="ctr"/>
            <a:r>
              <a:rPr lang="en-US" sz="2800" b="1" dirty="0"/>
              <a:t>Presented by Bill Marshall, Judicial watch </a:t>
            </a:r>
          </a:p>
          <a:p>
            <a:pPr algn="ctr"/>
            <a:r>
              <a:rPr lang="en-US" sz="2800" b="1" dirty="0"/>
              <a:t>Sept. 15, 2021</a:t>
            </a:r>
          </a:p>
        </p:txBody>
      </p:sp>
    </p:spTree>
    <p:extLst>
      <p:ext uri="{BB962C8B-B14F-4D97-AF65-F5344CB8AC3E}">
        <p14:creationId xmlns:p14="http://schemas.microsoft.com/office/powerpoint/2010/main" val="2780619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ADD34-FA98-44E6-BD77-A519D36A95FB}"/>
              </a:ext>
            </a:extLst>
          </p:cNvPr>
          <p:cNvSpPr>
            <a:spLocks noGrp="1"/>
          </p:cNvSpPr>
          <p:nvPr>
            <p:ph type="title"/>
          </p:nvPr>
        </p:nvSpPr>
        <p:spPr>
          <a:xfrm>
            <a:off x="646111" y="452718"/>
            <a:ext cx="9404723" cy="1057427"/>
          </a:xfrm>
        </p:spPr>
        <p:txBody>
          <a:bodyPr/>
          <a:lstStyle/>
          <a:p>
            <a:r>
              <a:rPr lang="en-US" dirty="0">
                <a:solidFill>
                  <a:schemeClr val="accent1"/>
                </a:solidFill>
              </a:rPr>
              <a:t>What We Do</a:t>
            </a:r>
            <a:br>
              <a:rPr lang="en-US" dirty="0">
                <a:solidFill>
                  <a:schemeClr val="accent1"/>
                </a:solidFill>
              </a:rPr>
            </a:br>
            <a:endParaRPr lang="en-US" dirty="0">
              <a:solidFill>
                <a:schemeClr val="accent1"/>
              </a:solidFill>
            </a:endParaRPr>
          </a:p>
        </p:txBody>
      </p:sp>
      <p:sp>
        <p:nvSpPr>
          <p:cNvPr id="3" name="Content Placeholder 2">
            <a:extLst>
              <a:ext uri="{FF2B5EF4-FFF2-40B4-BE49-F238E27FC236}">
                <a16:creationId xmlns:a16="http://schemas.microsoft.com/office/drawing/2014/main" id="{22E56066-4549-4BF2-A49B-8D9A0DCCFF1B}"/>
              </a:ext>
            </a:extLst>
          </p:cNvPr>
          <p:cNvSpPr>
            <a:spLocks noGrp="1"/>
          </p:cNvSpPr>
          <p:nvPr>
            <p:ph idx="1"/>
          </p:nvPr>
        </p:nvSpPr>
        <p:spPr>
          <a:xfrm>
            <a:off x="1138929" y="1390650"/>
            <a:ext cx="9522144" cy="4667250"/>
          </a:xfrm>
        </p:spPr>
        <p:txBody>
          <a:bodyPr>
            <a:noAutofit/>
          </a:bodyPr>
          <a:lstStyle/>
          <a:p>
            <a:pPr>
              <a:buClr>
                <a:schemeClr val="tx1"/>
              </a:buClr>
              <a:buSzPct val="100000"/>
              <a:buFont typeface="Arial" panose="020B0604020202020204" pitchFamily="34" charset="0"/>
              <a:buChar char="•"/>
            </a:pPr>
            <a:r>
              <a:rPr lang="en-US" sz="2400" dirty="0"/>
              <a:t>JW INVESTIGATIONS HAS FLAT ORGANIZATIONAL STRUCTURE </a:t>
            </a:r>
          </a:p>
          <a:p>
            <a:pPr>
              <a:buClr>
                <a:schemeClr val="tx1"/>
              </a:buClr>
              <a:buSzPct val="100000"/>
              <a:buFont typeface="Arial" panose="020B0604020202020204" pitchFamily="34" charset="0"/>
              <a:buChar char="•"/>
            </a:pPr>
            <a:r>
              <a:rPr lang="en-US" sz="2400" dirty="0"/>
              <a:t>CONCEIVE IDEAS FOR LAUNCHING INVESTIGATIONS (NEWS REPORTS,TIPS, CONFIDENTIAL SOURCES)</a:t>
            </a:r>
          </a:p>
          <a:p>
            <a:pPr>
              <a:buClr>
                <a:schemeClr val="tx1"/>
              </a:buClr>
              <a:buSzPct val="100000"/>
              <a:buFont typeface="Arial" panose="020B0604020202020204" pitchFamily="34" charset="0"/>
              <a:buChar char="•"/>
            </a:pPr>
            <a:r>
              <a:rPr lang="en-US" sz="2400" dirty="0"/>
              <a:t>RESEARCH THE TOPICS PRIOR TO PREPARING FOIA REQUESTS</a:t>
            </a:r>
          </a:p>
          <a:p>
            <a:pPr>
              <a:buClr>
                <a:schemeClr val="tx1"/>
              </a:buClr>
              <a:buSzPct val="100000"/>
              <a:buFont typeface="Arial" panose="020B0604020202020204" pitchFamily="34" charset="0"/>
              <a:buChar char="•"/>
            </a:pPr>
            <a:r>
              <a:rPr lang="en-US" sz="2400" dirty="0"/>
              <a:t>DRAFT FOIA REQUESTS, WEB PORTAL/EMAIL/MAIL THEM</a:t>
            </a:r>
          </a:p>
          <a:p>
            <a:pPr>
              <a:buClr>
                <a:schemeClr val="tx1"/>
              </a:buClr>
              <a:buSzPct val="100000"/>
              <a:buFont typeface="Arial" panose="020B0604020202020204" pitchFamily="34" charset="0"/>
              <a:buChar char="•"/>
            </a:pPr>
            <a:r>
              <a:rPr lang="en-US" sz="2400" dirty="0"/>
              <a:t>TRACK THEM IN JW’S FILING SYSTEM</a:t>
            </a:r>
          </a:p>
          <a:p>
            <a:pPr>
              <a:buClr>
                <a:schemeClr val="tx1"/>
              </a:buClr>
              <a:buSzPct val="100000"/>
              <a:buFont typeface="Arial" panose="020B0604020202020204" pitchFamily="34" charset="0"/>
              <a:buChar char="•"/>
            </a:pPr>
            <a:r>
              <a:rPr lang="en-US" sz="2400" dirty="0"/>
              <a:t>CORRESPOND WITH GOVERNMENT AGENCIES</a:t>
            </a:r>
          </a:p>
        </p:txBody>
      </p:sp>
    </p:spTree>
    <p:extLst>
      <p:ext uri="{BB962C8B-B14F-4D97-AF65-F5344CB8AC3E}">
        <p14:creationId xmlns:p14="http://schemas.microsoft.com/office/powerpoint/2010/main" val="589301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ADD34-FA98-44E6-BD77-A519D36A95FB}"/>
              </a:ext>
            </a:extLst>
          </p:cNvPr>
          <p:cNvSpPr>
            <a:spLocks noGrp="1"/>
          </p:cNvSpPr>
          <p:nvPr>
            <p:ph type="title"/>
          </p:nvPr>
        </p:nvSpPr>
        <p:spPr>
          <a:xfrm>
            <a:off x="646111" y="452718"/>
            <a:ext cx="9404723" cy="1057427"/>
          </a:xfrm>
        </p:spPr>
        <p:txBody>
          <a:bodyPr/>
          <a:lstStyle/>
          <a:p>
            <a:r>
              <a:rPr lang="en-US" dirty="0">
                <a:solidFill>
                  <a:schemeClr val="accent1"/>
                </a:solidFill>
              </a:rPr>
              <a:t>What We Do (cont’d)</a:t>
            </a:r>
          </a:p>
        </p:txBody>
      </p:sp>
      <p:sp>
        <p:nvSpPr>
          <p:cNvPr id="3" name="Content Placeholder 2">
            <a:extLst>
              <a:ext uri="{FF2B5EF4-FFF2-40B4-BE49-F238E27FC236}">
                <a16:creationId xmlns:a16="http://schemas.microsoft.com/office/drawing/2014/main" id="{22E56066-4549-4BF2-A49B-8D9A0DCCFF1B}"/>
              </a:ext>
            </a:extLst>
          </p:cNvPr>
          <p:cNvSpPr>
            <a:spLocks noGrp="1"/>
          </p:cNvSpPr>
          <p:nvPr>
            <p:ph idx="1"/>
          </p:nvPr>
        </p:nvSpPr>
        <p:spPr>
          <a:xfrm>
            <a:off x="1138929" y="1510145"/>
            <a:ext cx="9522144" cy="4306166"/>
          </a:xfrm>
        </p:spPr>
        <p:txBody>
          <a:bodyPr>
            <a:noAutofit/>
          </a:bodyPr>
          <a:lstStyle/>
          <a:p>
            <a:pPr>
              <a:buClr>
                <a:schemeClr val="tx1"/>
              </a:buClr>
              <a:buSzPct val="100000"/>
              <a:buFont typeface="Arial" panose="020B0604020202020204" pitchFamily="34" charset="0"/>
              <a:buChar char="•"/>
            </a:pPr>
            <a:r>
              <a:rPr lang="en-US" sz="2400" dirty="0"/>
              <a:t>APPEAL ADVERSE DETERMINATIONS</a:t>
            </a:r>
          </a:p>
          <a:p>
            <a:pPr>
              <a:buClr>
                <a:schemeClr val="tx1"/>
              </a:buClr>
              <a:buSzPct val="100000"/>
              <a:buFont typeface="Arial" panose="020B0604020202020204" pitchFamily="34" charset="0"/>
              <a:buChar char="•"/>
            </a:pPr>
            <a:r>
              <a:rPr lang="en-US" sz="2400" dirty="0"/>
              <a:t>ASSIST JW ATTORNEYS IN FILING LAWSUITS</a:t>
            </a:r>
          </a:p>
          <a:p>
            <a:pPr>
              <a:buClr>
                <a:schemeClr val="tx1"/>
              </a:buClr>
              <a:buSzPct val="100000"/>
              <a:buFont typeface="Arial" panose="020B0604020202020204" pitchFamily="34" charset="0"/>
              <a:buChar char="•"/>
            </a:pPr>
            <a:r>
              <a:rPr lang="en-US" sz="2400" dirty="0"/>
              <a:t>ANALYZE THE RECORDS PRODUCED BY THE GOVERNMENT</a:t>
            </a:r>
          </a:p>
          <a:p>
            <a:pPr>
              <a:buClr>
                <a:schemeClr val="tx1"/>
              </a:buClr>
              <a:buSzPct val="100000"/>
              <a:buFont typeface="Arial" panose="020B0604020202020204" pitchFamily="34" charset="0"/>
              <a:buChar char="•"/>
            </a:pPr>
            <a:r>
              <a:rPr lang="en-US" sz="2400" dirty="0"/>
              <a:t>PREPARE WRITTEN REPORTS</a:t>
            </a:r>
          </a:p>
          <a:p>
            <a:pPr>
              <a:buClr>
                <a:schemeClr val="tx1"/>
              </a:buClr>
              <a:buSzPct val="100000"/>
              <a:buFont typeface="Arial" panose="020B0604020202020204" pitchFamily="34" charset="0"/>
              <a:buChar char="•"/>
            </a:pPr>
            <a:r>
              <a:rPr lang="en-US" sz="2400" dirty="0"/>
              <a:t>ASSIST IN THE PREPARATION OF PRESS RELEASES/BLOG ARTICLES </a:t>
            </a:r>
          </a:p>
          <a:p>
            <a:pPr>
              <a:buClr>
                <a:schemeClr val="tx1"/>
              </a:buClr>
              <a:buSzPct val="100000"/>
              <a:buFont typeface="Arial" panose="020B0604020202020204" pitchFamily="34" charset="0"/>
              <a:buChar char="•"/>
            </a:pPr>
            <a:endParaRPr lang="en-US" sz="2400" dirty="0"/>
          </a:p>
        </p:txBody>
      </p:sp>
    </p:spTree>
    <p:extLst>
      <p:ext uri="{BB962C8B-B14F-4D97-AF65-F5344CB8AC3E}">
        <p14:creationId xmlns:p14="http://schemas.microsoft.com/office/powerpoint/2010/main" val="3662839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A2D54-139F-4079-85E8-90384F2F39B9}"/>
              </a:ext>
            </a:extLst>
          </p:cNvPr>
          <p:cNvSpPr>
            <a:spLocks noGrp="1"/>
          </p:cNvSpPr>
          <p:nvPr>
            <p:ph type="title"/>
          </p:nvPr>
        </p:nvSpPr>
        <p:spPr/>
        <p:txBody>
          <a:bodyPr/>
          <a:lstStyle/>
          <a:p>
            <a:r>
              <a:rPr lang="en-US" dirty="0"/>
              <a:t>What the Mainstream Media thinks of you</a:t>
            </a:r>
          </a:p>
        </p:txBody>
      </p:sp>
      <p:sp>
        <p:nvSpPr>
          <p:cNvPr id="3" name="Content Placeholder 2">
            <a:extLst>
              <a:ext uri="{FF2B5EF4-FFF2-40B4-BE49-F238E27FC236}">
                <a16:creationId xmlns:a16="http://schemas.microsoft.com/office/drawing/2014/main" id="{35646DB7-96C6-498D-848E-886C0D10AB93}"/>
              </a:ext>
            </a:extLst>
          </p:cNvPr>
          <p:cNvSpPr>
            <a:spLocks noGrp="1"/>
          </p:cNvSpPr>
          <p:nvPr>
            <p:ph idx="1"/>
          </p:nvPr>
        </p:nvSpPr>
        <p:spPr/>
        <p:txBody>
          <a:bodyPr/>
          <a:lstStyle/>
          <a:p>
            <a:r>
              <a:rPr lang="en-US" sz="2400" dirty="0"/>
              <a:t>"Freedom of information laws are wonderful things but it is in fact a tactic of national and fast growing local organizations to use onerous public records requests. So what we’ll see, what we saw in Maine is asking for all these records requests of, you know, how much money did you spend on anything involving race. And then that is used to sort of frame the school board as paying for CRT. Which again is just not the case.“</a:t>
            </a:r>
          </a:p>
          <a:p>
            <a:pPr lvl="6"/>
            <a:r>
              <a:rPr lang="en-US" sz="2000" dirty="0"/>
              <a:t>- Brandy </a:t>
            </a:r>
            <a:r>
              <a:rPr lang="en-US" sz="2000" dirty="0" err="1"/>
              <a:t>Zadrozny</a:t>
            </a:r>
            <a:r>
              <a:rPr lang="en-US" sz="2000" dirty="0"/>
              <a:t>, NBC News reporter</a:t>
            </a:r>
          </a:p>
          <a:p>
            <a:pPr marL="0" indent="0" algn="ctr">
              <a:buNone/>
            </a:pPr>
            <a:r>
              <a:rPr lang="en-US" dirty="0">
                <a:hlinkClick r:id="rId2"/>
              </a:rPr>
              <a:t>https://twitter.com/i/status/1405617437752664080</a:t>
            </a:r>
            <a:r>
              <a:rPr lang="en-US" dirty="0"/>
              <a:t> 	</a:t>
            </a:r>
          </a:p>
          <a:p>
            <a:endParaRPr lang="en-US" dirty="0"/>
          </a:p>
        </p:txBody>
      </p:sp>
    </p:spTree>
    <p:extLst>
      <p:ext uri="{BB962C8B-B14F-4D97-AF65-F5344CB8AC3E}">
        <p14:creationId xmlns:p14="http://schemas.microsoft.com/office/powerpoint/2010/main" val="1874227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ADD34-FA98-44E6-BD77-A519D36A95FB}"/>
              </a:ext>
            </a:extLst>
          </p:cNvPr>
          <p:cNvSpPr>
            <a:spLocks noGrp="1"/>
          </p:cNvSpPr>
          <p:nvPr>
            <p:ph type="title"/>
          </p:nvPr>
        </p:nvSpPr>
        <p:spPr>
          <a:xfrm>
            <a:off x="646111" y="452718"/>
            <a:ext cx="9404723" cy="1057427"/>
          </a:xfrm>
        </p:spPr>
        <p:txBody>
          <a:bodyPr/>
          <a:lstStyle/>
          <a:p>
            <a:r>
              <a:rPr lang="en-US" sz="4000" dirty="0">
                <a:solidFill>
                  <a:schemeClr val="accent1"/>
                </a:solidFill>
              </a:rPr>
              <a:t>PUBLIC RECORDS LAWS - Jurisdictions</a:t>
            </a:r>
            <a:br>
              <a:rPr lang="en-US" sz="4000" dirty="0">
                <a:solidFill>
                  <a:schemeClr val="accent1"/>
                </a:solidFill>
              </a:rPr>
            </a:br>
            <a:r>
              <a:rPr lang="en-US" sz="4000" dirty="0">
                <a:solidFill>
                  <a:schemeClr val="accent1"/>
                </a:solidFill>
              </a:rPr>
              <a:t>	</a:t>
            </a:r>
          </a:p>
        </p:txBody>
      </p:sp>
      <p:sp>
        <p:nvSpPr>
          <p:cNvPr id="3" name="Content Placeholder 2">
            <a:extLst>
              <a:ext uri="{FF2B5EF4-FFF2-40B4-BE49-F238E27FC236}">
                <a16:creationId xmlns:a16="http://schemas.microsoft.com/office/drawing/2014/main" id="{22E56066-4549-4BF2-A49B-8D9A0DCCFF1B}"/>
              </a:ext>
            </a:extLst>
          </p:cNvPr>
          <p:cNvSpPr>
            <a:spLocks noGrp="1"/>
          </p:cNvSpPr>
          <p:nvPr>
            <p:ph idx="1"/>
          </p:nvPr>
        </p:nvSpPr>
        <p:spPr>
          <a:xfrm>
            <a:off x="1062728" y="1510145"/>
            <a:ext cx="10270289" cy="4544291"/>
          </a:xfrm>
        </p:spPr>
        <p:txBody>
          <a:bodyPr>
            <a:noAutofit/>
          </a:bodyPr>
          <a:lstStyle/>
          <a:p>
            <a:pPr>
              <a:buClr>
                <a:schemeClr val="tx1"/>
              </a:buClr>
              <a:buSzPct val="100000"/>
              <a:buFont typeface="Arial" panose="020B0604020202020204" pitchFamily="34" charset="0"/>
              <a:buChar char="•"/>
            </a:pPr>
            <a:r>
              <a:rPr lang="en-US" sz="3200" dirty="0"/>
              <a:t>FEDERAL – Freedom of Information Act (5 U.S.C. § 552) </a:t>
            </a:r>
          </a:p>
          <a:p>
            <a:pPr>
              <a:buClr>
                <a:schemeClr val="tx1"/>
              </a:buClr>
              <a:buSzPct val="100000"/>
              <a:buFont typeface="Arial" panose="020B0604020202020204" pitchFamily="34" charset="0"/>
              <a:buChar char="•"/>
            </a:pPr>
            <a:r>
              <a:rPr lang="en-US" sz="3200" dirty="0"/>
              <a:t>STATES – FOIA, Right-to-Know, Public Information Acts, Sunshine Laws, Data Practices Act</a:t>
            </a:r>
          </a:p>
          <a:p>
            <a:pPr>
              <a:buClr>
                <a:schemeClr val="tx1"/>
              </a:buClr>
              <a:buSzPct val="100000"/>
              <a:buFont typeface="Arial" panose="020B0604020202020204" pitchFamily="34" charset="0"/>
              <a:buChar char="•"/>
            </a:pPr>
            <a:r>
              <a:rPr lang="en-US" sz="3200" dirty="0"/>
              <a:t>Counties &amp; Cities – fall under the state public records laws</a:t>
            </a:r>
          </a:p>
          <a:p>
            <a:pPr>
              <a:buClr>
                <a:schemeClr val="tx1"/>
              </a:buClr>
              <a:buSzPct val="100000"/>
              <a:buFont typeface="Arial" panose="020B0604020202020204" pitchFamily="34" charset="0"/>
              <a:buChar char="•"/>
            </a:pPr>
            <a:endParaRPr lang="en-US" sz="2400" dirty="0"/>
          </a:p>
          <a:p>
            <a:pPr>
              <a:buClr>
                <a:schemeClr val="tx1"/>
              </a:buClr>
              <a:buSzPct val="100000"/>
              <a:buFont typeface="Arial" panose="020B0604020202020204" pitchFamily="34" charset="0"/>
              <a:buChar char="•"/>
            </a:pPr>
            <a:endParaRPr lang="en-US" sz="2400" dirty="0"/>
          </a:p>
          <a:p>
            <a:pPr marL="0" indent="0">
              <a:buClr>
                <a:schemeClr val="tx1"/>
              </a:buClr>
              <a:buSzPct val="100000"/>
              <a:buNone/>
            </a:pPr>
            <a:endParaRPr lang="en-US" sz="2400" dirty="0"/>
          </a:p>
          <a:p>
            <a:pPr>
              <a:buClr>
                <a:schemeClr val="tx1"/>
              </a:buClr>
              <a:buSzPct val="100000"/>
              <a:buFont typeface="Arial" panose="020B0604020202020204" pitchFamily="34" charset="0"/>
              <a:buChar char="•"/>
            </a:pPr>
            <a:endParaRPr lang="en-US" sz="2400" dirty="0"/>
          </a:p>
        </p:txBody>
      </p:sp>
    </p:spTree>
    <p:extLst>
      <p:ext uri="{BB962C8B-B14F-4D97-AF65-F5344CB8AC3E}">
        <p14:creationId xmlns:p14="http://schemas.microsoft.com/office/powerpoint/2010/main" val="651845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943D5-F5F7-4815-8114-3B304EB6B3F9}"/>
              </a:ext>
            </a:extLst>
          </p:cNvPr>
          <p:cNvSpPr>
            <a:spLocks noGrp="1"/>
          </p:cNvSpPr>
          <p:nvPr>
            <p:ph type="title"/>
          </p:nvPr>
        </p:nvSpPr>
        <p:spPr>
          <a:xfrm>
            <a:off x="646111" y="452718"/>
            <a:ext cx="9404723" cy="1014132"/>
          </a:xfrm>
        </p:spPr>
        <p:txBody>
          <a:bodyPr/>
          <a:lstStyle/>
          <a:p>
            <a:r>
              <a:rPr lang="en-US" dirty="0">
                <a:solidFill>
                  <a:schemeClr val="accent1"/>
                </a:solidFill>
              </a:rPr>
              <a:t>ELEMENTS OF A RECORDS REQUEST</a:t>
            </a:r>
          </a:p>
        </p:txBody>
      </p:sp>
      <p:sp>
        <p:nvSpPr>
          <p:cNvPr id="3" name="Content Placeholder 2">
            <a:extLst>
              <a:ext uri="{FF2B5EF4-FFF2-40B4-BE49-F238E27FC236}">
                <a16:creationId xmlns:a16="http://schemas.microsoft.com/office/drawing/2014/main" id="{3DC48CD6-E07D-41B8-8435-FD07C3AB6ABB}"/>
              </a:ext>
            </a:extLst>
          </p:cNvPr>
          <p:cNvSpPr>
            <a:spLocks noGrp="1"/>
          </p:cNvSpPr>
          <p:nvPr>
            <p:ph idx="1"/>
          </p:nvPr>
        </p:nvSpPr>
        <p:spPr>
          <a:xfrm>
            <a:off x="1103312" y="1466850"/>
            <a:ext cx="8946541" cy="4781550"/>
          </a:xfrm>
        </p:spPr>
        <p:txBody>
          <a:bodyPr>
            <a:normAutofit fontScale="92500" lnSpcReduction="10000"/>
          </a:bodyPr>
          <a:lstStyle/>
          <a:p>
            <a:pPr>
              <a:buFont typeface="Arial" panose="020B0604020202020204" pitchFamily="34" charset="0"/>
              <a:buChar char="•"/>
            </a:pPr>
            <a:r>
              <a:rPr lang="en-US" sz="2800" b="1" dirty="0"/>
              <a:t>IDENTIFY THE AGENCY </a:t>
            </a:r>
            <a:r>
              <a:rPr lang="en-US" sz="2800" dirty="0"/>
              <a:t>FROM WHICH YOU WOULD LIKE RECORDS - ABC School District, Jane Doe Elementary School, XY State Budget Office</a:t>
            </a:r>
          </a:p>
          <a:p>
            <a:pPr>
              <a:buFont typeface="Arial" panose="020B0604020202020204" pitchFamily="34" charset="0"/>
              <a:buChar char="•"/>
            </a:pPr>
            <a:r>
              <a:rPr lang="en-US" sz="2800" b="1" dirty="0"/>
              <a:t>SEND TO DESIGNATED RECORDS OFFICE</a:t>
            </a:r>
            <a:r>
              <a:rPr lang="en-US" sz="2800" dirty="0"/>
              <a:t>: SPECIFIC RECORDS OFFICE, DESIGNATED FOIA/RECORDS OFFICER, OR RESPONSIBLE OFFICIAL – Might be General Counsel, Principal, Administrative Officer (websites often provide)</a:t>
            </a:r>
          </a:p>
          <a:p>
            <a:pPr>
              <a:buFont typeface="Arial" panose="020B0604020202020204" pitchFamily="34" charset="0"/>
              <a:buChar char="•"/>
            </a:pPr>
            <a:r>
              <a:rPr lang="en-US" sz="2800" b="1" dirty="0"/>
              <a:t>CITE THE LEGAL STATUTE YOU ARE USING </a:t>
            </a:r>
            <a:r>
              <a:rPr lang="en-US" sz="2800" dirty="0"/>
              <a:t>– </a:t>
            </a:r>
            <a:r>
              <a:rPr lang="en-US" sz="2800" dirty="0" err="1"/>
              <a:t>eg</a:t>
            </a:r>
            <a:r>
              <a:rPr lang="en-US" sz="2800" dirty="0"/>
              <a:t>, in VA “As a resident of Virginia, I request the following records pursuant to the Virginia Freedom of Information Act (§2.2-3700, et seq.)”</a:t>
            </a:r>
          </a:p>
        </p:txBody>
      </p:sp>
    </p:spTree>
    <p:extLst>
      <p:ext uri="{BB962C8B-B14F-4D97-AF65-F5344CB8AC3E}">
        <p14:creationId xmlns:p14="http://schemas.microsoft.com/office/powerpoint/2010/main" val="3174594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943D5-F5F7-4815-8114-3B304EB6B3F9}"/>
              </a:ext>
            </a:extLst>
          </p:cNvPr>
          <p:cNvSpPr>
            <a:spLocks noGrp="1"/>
          </p:cNvSpPr>
          <p:nvPr>
            <p:ph type="title"/>
          </p:nvPr>
        </p:nvSpPr>
        <p:spPr>
          <a:xfrm>
            <a:off x="646111" y="452718"/>
            <a:ext cx="9404723" cy="1014132"/>
          </a:xfrm>
        </p:spPr>
        <p:txBody>
          <a:bodyPr/>
          <a:lstStyle/>
          <a:p>
            <a:r>
              <a:rPr lang="en-US" dirty="0">
                <a:solidFill>
                  <a:schemeClr val="accent1"/>
                </a:solidFill>
              </a:rPr>
              <a:t>ELEMENTS (CONT’D)</a:t>
            </a:r>
          </a:p>
        </p:txBody>
      </p:sp>
      <p:sp>
        <p:nvSpPr>
          <p:cNvPr id="3" name="Content Placeholder 2">
            <a:extLst>
              <a:ext uri="{FF2B5EF4-FFF2-40B4-BE49-F238E27FC236}">
                <a16:creationId xmlns:a16="http://schemas.microsoft.com/office/drawing/2014/main" id="{3DC48CD6-E07D-41B8-8435-FD07C3AB6ABB}"/>
              </a:ext>
            </a:extLst>
          </p:cNvPr>
          <p:cNvSpPr>
            <a:spLocks noGrp="1"/>
          </p:cNvSpPr>
          <p:nvPr>
            <p:ph idx="1"/>
          </p:nvPr>
        </p:nvSpPr>
        <p:spPr>
          <a:xfrm>
            <a:off x="1103312" y="1466850"/>
            <a:ext cx="8946541" cy="4781550"/>
          </a:xfrm>
        </p:spPr>
        <p:txBody>
          <a:bodyPr>
            <a:normAutofit/>
          </a:bodyPr>
          <a:lstStyle/>
          <a:p>
            <a:pPr>
              <a:buClr>
                <a:schemeClr val="tx1"/>
              </a:buClr>
              <a:buFont typeface="Arial" panose="020B0604020202020204" pitchFamily="34" charset="0"/>
              <a:buChar char="•"/>
            </a:pPr>
            <a:r>
              <a:rPr lang="en-US" sz="2800" b="1" dirty="0"/>
              <a:t>SCOPE OF REQUEST </a:t>
            </a:r>
            <a:r>
              <a:rPr lang="en-US" sz="2800" dirty="0"/>
              <a:t>– Will specify the specific types of records sought (more on this to follow)</a:t>
            </a:r>
          </a:p>
          <a:p>
            <a:pPr>
              <a:buClr>
                <a:schemeClr val="tx1"/>
              </a:buClr>
              <a:buFont typeface="Arial" panose="020B0604020202020204" pitchFamily="34" charset="0"/>
              <a:buChar char="•"/>
            </a:pPr>
            <a:r>
              <a:rPr lang="en-US" sz="2800" b="1" dirty="0"/>
              <a:t>TIME DURATION </a:t>
            </a:r>
            <a:r>
              <a:rPr lang="en-US" sz="2800" dirty="0"/>
              <a:t>– Federal and state public records laws stipulate that requests must be temporally </a:t>
            </a:r>
            <a:r>
              <a:rPr lang="en-US" sz="2800" b="1" i="1" dirty="0"/>
              <a:t>reasonable</a:t>
            </a:r>
            <a:r>
              <a:rPr lang="en-US" sz="2800" dirty="0"/>
              <a:t> (time frame of search important)</a:t>
            </a:r>
          </a:p>
          <a:p>
            <a:pPr>
              <a:buClr>
                <a:schemeClr val="tx1"/>
              </a:buClr>
              <a:buFont typeface="Arial" panose="020B0604020202020204" pitchFamily="34" charset="0"/>
              <a:buChar char="•"/>
            </a:pPr>
            <a:r>
              <a:rPr lang="en-US" sz="2800" b="1" dirty="0"/>
              <a:t>FEE WAIVER </a:t>
            </a:r>
            <a:r>
              <a:rPr lang="en-US" sz="2800" dirty="0"/>
              <a:t>– Always request a waiver of fees (non-commercial purpose, educational, media )</a:t>
            </a:r>
          </a:p>
          <a:p>
            <a:pPr>
              <a:buClr>
                <a:schemeClr val="tx1"/>
              </a:buClr>
              <a:buFont typeface="Arial" panose="020B0604020202020204" pitchFamily="34" charset="0"/>
              <a:buChar char="•"/>
            </a:pPr>
            <a:r>
              <a:rPr lang="en-US" sz="2800" b="1" dirty="0"/>
              <a:t>YOUR CONTACT INFORMATION </a:t>
            </a:r>
            <a:r>
              <a:rPr lang="en-US" sz="2800" dirty="0"/>
              <a:t>– Be sure to inc. your phone number/email address</a:t>
            </a:r>
          </a:p>
        </p:txBody>
      </p:sp>
    </p:spTree>
    <p:extLst>
      <p:ext uri="{BB962C8B-B14F-4D97-AF65-F5344CB8AC3E}">
        <p14:creationId xmlns:p14="http://schemas.microsoft.com/office/powerpoint/2010/main" val="1111859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943D5-F5F7-4815-8114-3B304EB6B3F9}"/>
              </a:ext>
            </a:extLst>
          </p:cNvPr>
          <p:cNvSpPr>
            <a:spLocks noGrp="1"/>
          </p:cNvSpPr>
          <p:nvPr>
            <p:ph type="title"/>
          </p:nvPr>
        </p:nvSpPr>
        <p:spPr>
          <a:xfrm>
            <a:off x="646111" y="452718"/>
            <a:ext cx="9404723" cy="1014132"/>
          </a:xfrm>
        </p:spPr>
        <p:txBody>
          <a:bodyPr/>
          <a:lstStyle/>
          <a:p>
            <a:r>
              <a:rPr lang="en-US" dirty="0">
                <a:solidFill>
                  <a:schemeClr val="accent1"/>
                </a:solidFill>
              </a:rPr>
              <a:t>SCOPE OF REQUEST/TARGETTING </a:t>
            </a:r>
          </a:p>
        </p:txBody>
      </p:sp>
      <p:sp>
        <p:nvSpPr>
          <p:cNvPr id="3" name="Content Placeholder 2">
            <a:extLst>
              <a:ext uri="{FF2B5EF4-FFF2-40B4-BE49-F238E27FC236}">
                <a16:creationId xmlns:a16="http://schemas.microsoft.com/office/drawing/2014/main" id="{3DC48CD6-E07D-41B8-8435-FD07C3AB6ABB}"/>
              </a:ext>
            </a:extLst>
          </p:cNvPr>
          <p:cNvSpPr>
            <a:spLocks noGrp="1"/>
          </p:cNvSpPr>
          <p:nvPr>
            <p:ph idx="1"/>
          </p:nvPr>
        </p:nvSpPr>
        <p:spPr>
          <a:xfrm>
            <a:off x="1103312" y="1466850"/>
            <a:ext cx="8946541" cy="4781550"/>
          </a:xfrm>
        </p:spPr>
        <p:txBody>
          <a:bodyPr>
            <a:normAutofit lnSpcReduction="10000"/>
          </a:bodyPr>
          <a:lstStyle/>
          <a:p>
            <a:pPr>
              <a:buClr>
                <a:schemeClr val="tx1"/>
              </a:buClr>
              <a:buFont typeface="Arial" panose="020B0604020202020204" pitchFamily="34" charset="0"/>
              <a:buChar char="•"/>
            </a:pPr>
            <a:r>
              <a:rPr lang="en-US" sz="2800" dirty="0"/>
              <a:t>“WHAT YOU WANT”</a:t>
            </a:r>
          </a:p>
          <a:p>
            <a:pPr>
              <a:buClr>
                <a:schemeClr val="tx1"/>
              </a:buClr>
              <a:buFont typeface="Arial" panose="020B0604020202020204" pitchFamily="34" charset="0"/>
              <a:buChar char="•"/>
            </a:pPr>
            <a:r>
              <a:rPr lang="en-US" sz="2800" dirty="0"/>
              <a:t>MOST IMPORTANT ELEMENT OF A REQUEST</a:t>
            </a:r>
          </a:p>
          <a:p>
            <a:pPr>
              <a:buClr>
                <a:schemeClr val="tx1"/>
              </a:buClr>
              <a:buFont typeface="Arial" panose="020B0604020202020204" pitchFamily="34" charset="0"/>
              <a:buChar char="•"/>
            </a:pPr>
            <a:r>
              <a:rPr lang="en-US" sz="2800" dirty="0"/>
              <a:t>RESEARCH THE ISSUE FIRST (records already out there?, records repositories)</a:t>
            </a:r>
          </a:p>
          <a:p>
            <a:pPr>
              <a:buClr>
                <a:schemeClr val="tx1"/>
              </a:buClr>
              <a:buFont typeface="Arial" panose="020B0604020202020204" pitchFamily="34" charset="0"/>
              <a:buChar char="•"/>
            </a:pPr>
            <a:r>
              <a:rPr lang="en-US" sz="2800" dirty="0"/>
              <a:t>TALK TO INSIDERS/EXPERTS (can identify names of documents, help focus your efforts, identify officials of interest)</a:t>
            </a:r>
          </a:p>
          <a:p>
            <a:pPr>
              <a:buClr>
                <a:schemeClr val="tx1"/>
              </a:buClr>
              <a:buFont typeface="Arial" panose="020B0604020202020204" pitchFamily="34" charset="0"/>
              <a:buChar char="•"/>
            </a:pPr>
            <a:r>
              <a:rPr lang="en-US" sz="2800" dirty="0"/>
              <a:t>KEEP REQUEST MANAGEABLE (be narrow when describing records, avoid lots of chaff)</a:t>
            </a:r>
          </a:p>
          <a:p>
            <a:pPr>
              <a:buClr>
                <a:schemeClr val="tx1"/>
              </a:buClr>
              <a:buFont typeface="Arial" panose="020B0604020202020204" pitchFamily="34" charset="0"/>
              <a:buChar char="•"/>
            </a:pPr>
            <a:r>
              <a:rPr lang="en-US" sz="2800" dirty="0"/>
              <a:t>AGENCIES DON’T CREATE RECORDS</a:t>
            </a:r>
          </a:p>
          <a:p>
            <a:pPr>
              <a:buFont typeface="Arial" panose="020B0604020202020204" pitchFamily="34" charset="0"/>
              <a:buChar char="•"/>
            </a:pPr>
            <a:endParaRPr lang="en-US" sz="2800" dirty="0"/>
          </a:p>
          <a:p>
            <a:pPr>
              <a:buFont typeface="Arial" panose="020B0604020202020204" pitchFamily="34" charset="0"/>
              <a:buChar char="•"/>
            </a:pPr>
            <a:endParaRPr lang="en-US" sz="2800" dirty="0"/>
          </a:p>
        </p:txBody>
      </p:sp>
    </p:spTree>
    <p:extLst>
      <p:ext uri="{BB962C8B-B14F-4D97-AF65-F5344CB8AC3E}">
        <p14:creationId xmlns:p14="http://schemas.microsoft.com/office/powerpoint/2010/main" val="26213550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1998</TotalTime>
  <Words>958</Words>
  <Application>Microsoft Macintosh PowerPoint</Application>
  <PresentationFormat>Widescreen</PresentationFormat>
  <Paragraphs>92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Century Gothic</vt:lpstr>
      <vt:lpstr>Wingdings 3</vt:lpstr>
      <vt:lpstr>Ion</vt:lpstr>
      <vt:lpstr>Requesting Public Records</vt:lpstr>
      <vt:lpstr>PUBLIC RECORDS REQUESTS - BASICS</vt:lpstr>
      <vt:lpstr>What We Do </vt:lpstr>
      <vt:lpstr>What We Do (cont’d)</vt:lpstr>
      <vt:lpstr>What the Mainstream Media thinks of you</vt:lpstr>
      <vt:lpstr>PUBLIC RECORDS LAWS - Jurisdictions  </vt:lpstr>
      <vt:lpstr>ELEMENTS OF A RECORDS REQUEST</vt:lpstr>
      <vt:lpstr>ELEMENTS (CONT’D)</vt:lpstr>
      <vt:lpstr>SCOPE OF REQUEST/TARGETTING </vt:lpstr>
      <vt:lpstr>SCOPE (CONT’D)</vt:lpstr>
      <vt:lpstr>SCOPE (CONT’D)</vt:lpstr>
      <vt:lpstr>SCOPE (CONT’D)</vt:lpstr>
      <vt:lpstr>AFTER YOU SUBMIT YOUR REQUEST</vt:lpstr>
      <vt:lpstr>AFTER YOU SUBMIT YOUR REQUEST (CONT’D)</vt:lpstr>
      <vt:lpstr>AFTER YOU SUBMIT YOUR REQUEST (CONT’D)</vt:lpstr>
      <vt:lpstr>JW WORKING FOR THE PUBLIC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Judicial Watch</dc:title>
  <dc:creator>Patrick Roy</dc:creator>
  <cp:lastModifiedBy>Chris Farrell</cp:lastModifiedBy>
  <cp:revision>76</cp:revision>
  <dcterms:created xsi:type="dcterms:W3CDTF">2017-11-01T20:26:31Z</dcterms:created>
  <dcterms:modified xsi:type="dcterms:W3CDTF">2023-10-31T14:53:04Z</dcterms:modified>
</cp:coreProperties>
</file>